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f258b6d4b3403a" /><Relationship Type="http://schemas.openxmlformats.org/officeDocument/2006/relationships/extended-properties" Target="/docProps/app.xml" Id="R9ea31f168a504186" /><Relationship Type="http://schemas.openxmlformats.org/officeDocument/2006/relationships/officeDocument" Target="/ppt/presentation.xml" Id="R25125bccbad94e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c45d115b094a05"/>
  </p:sldMasterIdLst>
  <p:notesMasterIdLst>
    <p:notesMasterId xmlns:r="http://schemas.openxmlformats.org/officeDocument/2006/relationships" r:id="Rb6698cabb97c416f"/>
  </p:notesMasterIdLst>
  <p:sldIdLst>
    <p:sldId xmlns:r="http://schemas.openxmlformats.org/officeDocument/2006/relationships" id="256" r:id="R4a83610fbc9f4faf"/>
    <p:sldId xmlns:r="http://schemas.openxmlformats.org/officeDocument/2006/relationships" id="257" r:id="R5a06a4ced4114f9a"/>
    <p:sldId xmlns:r="http://schemas.openxmlformats.org/officeDocument/2006/relationships" id="258" r:id="R7a6f3099c5f04fd7"/>
    <p:sldId xmlns:r="http://schemas.openxmlformats.org/officeDocument/2006/relationships" id="259" r:id="Rc2410fac66e546e7"/>
    <p:sldId xmlns:r="http://schemas.openxmlformats.org/officeDocument/2006/relationships" id="260" r:id="Rda0d1554f26944e6"/>
    <p:sldId xmlns:r="http://schemas.openxmlformats.org/officeDocument/2006/relationships" id="261" r:id="R2c0f7c963948483c"/>
    <p:sldId xmlns:r="http://schemas.openxmlformats.org/officeDocument/2006/relationships" id="262" r:id="R9ea939cc90534727"/>
    <p:sldId xmlns:r="http://schemas.openxmlformats.org/officeDocument/2006/relationships" id="263" r:id="R71aee27ffee84a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e108bcf9cc421b" /><Relationship Type="http://schemas.openxmlformats.org/officeDocument/2006/relationships/slideMaster" Target="/ppt/slideMasters/slideMaster1.xml" Id="R1dc45d115b094a05" /><Relationship Type="http://schemas.openxmlformats.org/officeDocument/2006/relationships/notesMaster" Target="/ppt/notesMasters/notesMaster1.xml" Id="Rb6698cabb97c416f" /><Relationship Type="http://schemas.openxmlformats.org/officeDocument/2006/relationships/presProps" Target="/ppt/presProps.xml" Id="Rb099348ceea14103" /><Relationship Type="http://schemas.openxmlformats.org/officeDocument/2006/relationships/tableStyles" Target="/ppt/tableStyles.xml" Id="R78b10d6d2dbc4372" /><Relationship Type="http://schemas.openxmlformats.org/officeDocument/2006/relationships/slide" Target="/ppt/slides/slide1.xml" Id="R4a83610fbc9f4faf" /><Relationship Type="http://schemas.openxmlformats.org/officeDocument/2006/relationships/slide" Target="/ppt/slides/slide2.xml" Id="R5a06a4ced4114f9a" /><Relationship Type="http://schemas.openxmlformats.org/officeDocument/2006/relationships/slide" Target="/ppt/slides/slide3.xml" Id="R7a6f3099c5f04fd7" /><Relationship Type="http://schemas.openxmlformats.org/officeDocument/2006/relationships/slide" Target="/ppt/slides/slide4.xml" Id="Rc2410fac66e546e7" /><Relationship Type="http://schemas.openxmlformats.org/officeDocument/2006/relationships/slide" Target="/ppt/slides/slide5.xml" Id="Rda0d1554f26944e6" /><Relationship Type="http://schemas.openxmlformats.org/officeDocument/2006/relationships/slide" Target="/ppt/slides/slide6.xml" Id="R2c0f7c963948483c" /><Relationship Type="http://schemas.openxmlformats.org/officeDocument/2006/relationships/slide" Target="/ppt/slides/slide7.xml" Id="R9ea939cc90534727" /><Relationship Type="http://schemas.openxmlformats.org/officeDocument/2006/relationships/slide" Target="/ppt/slides/slide8.xml" Id="R71aee27ffee84a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11f6a3043448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a9aac02eee8479b" /><Relationship Type="http://schemas.openxmlformats.org/officeDocument/2006/relationships/notesMaster" Target="/ppt/notesMasters/notesMaster1.xml" Id="R273022a0b8de44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da1a02c2fa403a" /><Relationship Type="http://schemas.openxmlformats.org/officeDocument/2006/relationships/notesMaster" Target="/ppt/notesMasters/notesMaster1.xml" Id="R9bc2a7c44feb4b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fb24d7d4874bc8" /><Relationship Type="http://schemas.openxmlformats.org/officeDocument/2006/relationships/notesMaster" Target="/ppt/notesMasters/notesMaster1.xml" Id="R85e0edaadd1846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47071a54354809" /><Relationship Type="http://schemas.openxmlformats.org/officeDocument/2006/relationships/notesMaster" Target="/ppt/notesMasters/notesMaster1.xml" Id="R5c381c0dd54a4a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a1ed09b7fd43c3" /><Relationship Type="http://schemas.openxmlformats.org/officeDocument/2006/relationships/notesMaster" Target="/ppt/notesMasters/notesMaster1.xml" Id="R389a1132cf8a44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12af67e35d47d1" /><Relationship Type="http://schemas.openxmlformats.org/officeDocument/2006/relationships/notesMaster" Target="/ppt/notesMasters/notesMaster1.xml" Id="R5494900176ad4a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3d98998c854819" /><Relationship Type="http://schemas.openxmlformats.org/officeDocument/2006/relationships/notesMaster" Target="/ppt/notesMasters/notesMaster1.xml" Id="R5d42c129366947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8786c8c69c4c4e" /><Relationship Type="http://schemas.openxmlformats.org/officeDocument/2006/relationships/notesMaster" Target="/ppt/notesMasters/notesMaster1.xml" Id="R828c3d840e644d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sales-data.xlsx - Dashboard and Sales Data sheets.</a:t>
            </a:r>
          </a:p>
          <a:p xmlns:a="http://schemas.openxmlformats.org/drawingml/2006/main">
            <a:r>
              <a:t>- OpenAI image generation - generated-executive-momentum.png.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sales-data.xlsx - Dashboard A4:J9 and Sales Data A1:Z1829.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sales-data.xlsx - Dashboard A14:E32 and Sales Data order dates/revenue.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sales-data.xlsx - Dashboard G14:J20 and Sales Data region/revenue/gross profit.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sales-data.xlsx - Sales Data product category, revenue and gross profit.</a:t>
            </a:r>
          </a:p>
          <a:p xmlns:a="http://schemas.openxmlformats.org/drawingml/2006/main">
            <a:r>
              <a:t>- Provided asset - business-images/sales-growth-momentum-dashboard.png.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sales-data.xlsx - Sales Data channel/customer/revenue/gross profit and Customers sheet.</a:t>
            </a:r>
          </a:p>
          <a:p xmlns:a="http://schemas.openxmlformats.org/drawingml/2006/main">
            <a:r>
              <a:t>- Provided asset - business-images/sales-growth-city-expansion.png.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sales-data.xlsx - Staff Stats A1:T25.</a:t>
            </a:r>
          </a:p>
          <a:p xmlns:a="http://schemas.openxmlformats.org/drawingml/2006/main">
            <a:r>
              <a:t>- Provided asset - business-images/sales-growth-team-success.png.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sales-data.xlsx - Dashboard, Sales Data and Staff Stats sheets.</a:t>
            </a:r>
          </a:p>
          <a:p xmlns:a="http://schemas.openxmlformats.org/drawingml/2006/main">
            <a:r>
              <a:t>- Provided asset - business-images/sales-growth-3d-momentum.png.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6c981f4c8f4c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2d19d239b042f1" /><Relationship Type="http://schemas.openxmlformats.org/officeDocument/2006/relationships/slideLayout" Target="/ppt/slideLayouts/slideLayout1.xml" Id="R3f42666b844a45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42666b844a45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f8dccbe77d42e3" /><Relationship Type="http://schemas.openxmlformats.org/officeDocument/2006/relationships/image" Target="/ppt/media/image.png" Id="R511a4e150cd74c1d" /><Relationship Type="http://schemas.openxmlformats.org/officeDocument/2006/relationships/notesSlide" Target="/ppt/notesSlides/notesSlide1.xml" Id="R2e1bdda9f71c42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61bd331414ffe" /><Relationship Type="http://schemas.openxmlformats.org/officeDocument/2006/relationships/notesSlide" Target="/ppt/notesSlides/notesSlide2.xml" Id="R743e9fd5b8f542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7d03db47944c0" /><Relationship Type="http://schemas.openxmlformats.org/officeDocument/2006/relationships/chart" Target="/ppt/slides/charts/chart1.xml" Id="Rb81dfc7fe1bc41dc" /><Relationship Type="http://schemas.openxmlformats.org/officeDocument/2006/relationships/notesSlide" Target="/ppt/notesSlides/notesSlide3.xml" Id="Re9fded1c797d44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08597138b4372" /><Relationship Type="http://schemas.openxmlformats.org/officeDocument/2006/relationships/chart" Target="/ppt/slides/charts/chart2.xml" Id="R4e6abe616c5b43e8" /><Relationship Type="http://schemas.openxmlformats.org/officeDocument/2006/relationships/notesSlide" Target="/ppt/notesSlides/notesSlide4.xml" Id="R198b2cb0a83342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085b8f0c544fab" /><Relationship Type="http://schemas.openxmlformats.org/officeDocument/2006/relationships/image" Target="/ppt/media/image2.png" Id="Rf52486457c7a4f53" /><Relationship Type="http://schemas.openxmlformats.org/officeDocument/2006/relationships/notesSlide" Target="/ppt/notesSlides/notesSlide5.xml" Id="R78789ab3fd9842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1916b27444b41" /><Relationship Type="http://schemas.openxmlformats.org/officeDocument/2006/relationships/image" Target="/ppt/media/image3.png" Id="R966947f968214025" /><Relationship Type="http://schemas.openxmlformats.org/officeDocument/2006/relationships/notesSlide" Target="/ppt/notesSlides/notesSlide6.xml" Id="R95f7c0ec95a244a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2a333d8c734b8b" /><Relationship Type="http://schemas.openxmlformats.org/officeDocument/2006/relationships/image" Target="/ppt/media/image4.png" Id="R82a5af9badd64ee8" /><Relationship Type="http://schemas.openxmlformats.org/officeDocument/2006/relationships/notesSlide" Target="/ppt/notesSlides/notesSlide7.xml" Id="Rd2e5a726f59e42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3c8eb29c15485d" /><Relationship Type="http://schemas.openxmlformats.org/officeDocument/2006/relationships/image" Target="/ppt/media/image5.png" Id="Rf6f27ae5403743e1" /><Relationship Type="http://schemas.openxmlformats.org/officeDocument/2006/relationships/notesSlide" Target="/ppt/notesSlides/notesSlide8.xml" Id="Re236ac9bf58348a7" /></Relationships>
</file>

<file path=ppt/slides/charts/chart1.xml><?xml version="1.0" encoding="utf-8"?>
<c:chartSpace xmlns:c="http://schemas.openxmlformats.org/drawingml/2006/chart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H1 monthly revenue</a:t>
            </a:r>
          </a:p>
        </c:rich>
      </c:tx>
    </c:title>
    <c:plotArea>
      <c:lineChart>
        <c:grouping val="standard"/>
        <c:varyColors val="0"/>
        <c:ser>
          <c:idx val="0"/>
          <c:order val="0"/>
          <c:tx>
            <c:v>2025</c:v>
          </c:tx>
          <c:spPr>
            <a:ln xmlns:a="http://schemas.openxmlformats.org/drawingml/2006/main" w="28575">
              <a:solidFill>
                <a:srgbClr val="173650"/>
              </a:solidFill>
              <a:prstDash val="solid"/>
            </a:ln>
          </c:spPr>
          <c:marker>
            <c:symbol val="circle"/>
            <c:size val="6"/>
          </c:marker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£0.0,,"m"</c:formatCode>
              <c:ptCount val="6"/>
              <c:pt idx="0">
                <c:v>674284.9624999999</c:v>
              </c:pt>
              <c:pt idx="1">
                <c:v>709806.0635000002</c:v>
              </c:pt>
              <c:pt idx="2">
                <c:v>863785.0794999996</c:v>
              </c:pt>
              <c:pt idx="3">
                <c:v>708684.1735000003</c:v>
              </c:pt>
              <c:pt idx="4">
                <c:v>959432.6312499996</c:v>
              </c:pt>
              <c:pt idx="5">
                <c:v>1221988.3387499999</c:v>
              </c:pt>
            </c:numLit>
          </c:val>
        </c:ser>
        <c:ser>
          <c:idx val="1"/>
          <c:order val="1"/>
          <c:tx>
            <c:v>2026</c:v>
          </c:tx>
          <c:spPr>
            <a:ln xmlns:a="http://schemas.openxmlformats.org/drawingml/2006/main" w="28575">
              <a:solidFill>
                <a:srgbClr val="0F7F79"/>
              </a:solidFill>
              <a:prstDash val="solid"/>
            </a:ln>
          </c:spPr>
          <c:marker>
            <c:symbol val="circle"/>
            <c:size val="6"/>
          </c:marker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£0.0,,"m"</c:formatCode>
              <c:ptCount val="6"/>
              <c:pt idx="0">
                <c:v>635518.0115000003</c:v>
              </c:pt>
              <c:pt idx="1">
                <c:v>872490.0154999997</c:v>
              </c:pt>
              <c:pt idx="2">
                <c:v>813094.1209999993</c:v>
              </c:pt>
              <c:pt idx="3">
                <c:v>711988.0257499999</c:v>
              </c:pt>
              <c:pt idx="4">
                <c:v>831924.1229999998</c:v>
              </c:pt>
              <c:pt idx="5">
                <c:v>1108209.8200000003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B8BCC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  <c:lblAlgn val="ctr"/>
        <c:lblOffset val="100"/>
        <c:noMultiLvlLbl val="0"/>
      </c:catAx>
      <c:valAx>
        <c:axId val="48672768"/>
        <c:scaling>
          <c:orientation val="minMax"/>
          <c:max val="140000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DEDED"/>
              </a:solidFill>
              <a:prstDash val="solid"/>
            </a:ln>
          </c:spPr>
        </c:majorGridlines>
        <c:numFmt formatCode="£0.0,,&quot;m&quot;"/>
        <c:majorTickMark val="none"/>
        <c:minorTickMark val="none"/>
        <c:spPr>
          <a:ln xmlns:a="http://schemas.openxmlformats.org/drawingml/2006/main" w="0">
            <a:solidFill>
              <a:srgbClr val="FFFFFF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200000"/>
      </c:valAx>
      <c:spPr>
        <a:noFill xmlns:a="http://schemas.openxmlformats.org/drawingml/2006/main"/>
        <a:ln xmlns:a="http://schemas.openxmlformats.org/drawingml/2006/main" w="0">
          <a:solidFill>
            <a:srgbClr val="FFFFFF"/>
          </a:solidFill>
          <a:prstDash val="solid"/>
        </a:ln>
      </c:spPr>
    </c:plotArea>
    <c:legend>
      <c:legendPos val="b"/>
      <c:overlay val="0"/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solidFill>
        <a:srgbClr val="FFFFFF"/>
      </a:solidFill>
      <a:prstDash val="solid"/>
    </a:ln>
  </c:spPr>
</c:chartSpace>
</file>

<file path=ppt/slides/charts/chart2.xml><?xml version="1.0" encoding="utf-8"?>
<c:chartSpace xmlns:c="http://schemas.openxmlformats.org/drawingml/2006/chart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Revenue and gross profit by region</a:t>
            </a:r>
          </a:p>
        </c:rich>
      </c:tx>
    </c:title>
    <c:plotArea>
      <c:barChart>
        <c:barDir val="col"/>
        <c:grouping val="clustered"/>
        <c:varyColors val="0"/>
        <c:ser>
          <c:idx val="0"/>
          <c:order val="0"/>
          <c:tx>
            <c:v>Revenue</c:v>
          </c:tx>
          <c:spPr>
            <a:solidFill xmlns:a="http://schemas.openxmlformats.org/drawingml/2006/main">
              <a:srgbClr val="0F7F79"/>
            </a:solidFill>
          </c:spPr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£0,,"m"</c:formatCode>
              <c:ptCount val="5"/>
              <c:pt idx="0">
                <c:v>4094954.48325</c:v>
              </c:pt>
              <c:pt idx="1">
                <c:v>3674537.1567500005</c:v>
              </c:pt>
              <c:pt idx="2">
                <c:v>3316244.25925</c:v>
              </c:pt>
              <c:pt idx="3">
                <c:v>2335163.7822499988</c:v>
              </c:pt>
              <c:pt idx="4">
                <c:v>2229766.772000001</c:v>
              </c:pt>
            </c:numLit>
          </c:val>
        </c:ser>
        <c:ser>
          <c:idx val="1"/>
          <c:order val="1"/>
          <c:tx>
            <c:v>Gross profit</c:v>
          </c:tx>
          <c:spPr>
            <a:solidFill xmlns:a="http://schemas.openxmlformats.org/drawingml/2006/main">
              <a:srgbClr val="E5B651"/>
            </a:solidFill>
          </c:spPr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£0,,"m"</c:formatCode>
              <c:ptCount val="5"/>
              <c:pt idx="0">
                <c:v>2500834.4832499987</c:v>
              </c:pt>
              <c:pt idx="1">
                <c:v>2283607.15675</c:v>
              </c:pt>
              <c:pt idx="2">
                <c:v>2021009.2592499994</c:v>
              </c:pt>
              <c:pt idx="3">
                <c:v>1550268.7822499992</c:v>
              </c:pt>
              <c:pt idx="4">
                <c:v>1425521.7720000003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B8BCC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  <c:lblAlgn val="ctr"/>
        <c:lblOffset val="100"/>
        <c:noMultiLvlLbl val="0"/>
      </c:catAx>
      <c:valAx>
        <c:axId val="48672768"/>
        <c:scaling>
          <c:orientation val="minMax"/>
          <c:max val="500000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DEDED"/>
              </a:solidFill>
              <a:prstDash val="solid"/>
            </a:ln>
          </c:spPr>
        </c:majorGridlines>
        <c:numFmt formatCode="£0,,&quot;m&quot;"/>
        <c:majorTickMark val="none"/>
        <c:minorTickMark val="none"/>
        <c:spPr>
          <a:ln xmlns:a="http://schemas.openxmlformats.org/drawingml/2006/main" w="0">
            <a:solidFill>
              <a:srgbClr val="FFFFFF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1000000"/>
      </c:valAx>
      <c:spPr>
        <a:noFill xmlns:a="http://schemas.openxmlformats.org/drawingml/2006/main"/>
        <a:ln xmlns:a="http://schemas.openxmlformats.org/drawingml/2006/main" w="0">
          <a:solidFill>
            <a:srgbClr val="FFFFFF"/>
          </a:solidFill>
          <a:prstDash val="solid"/>
        </a:ln>
      </c:spPr>
    </c:plotArea>
    <c:legend>
      <c:legendPos val="b"/>
      <c:overlay val="0"/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solidFill>
        <a:srgbClr val="FFFFFF"/>
      </a:solidFill>
      <a:prstDash val="solid"/>
    </a:ln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E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F8E740C6-35C4-4ABB-8CDC-BA7ECE24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C9BD6C86-A9C9-4810-B49B-F22F81BC9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A8DAD5"/>
                </a:solidFill>
                <a:latin typeface="Helvetica Neue"/>
                <a:ea typeface="Helvetica Neue"/>
                <a:cs typeface="Helvetica Neue"/>
              </a:rPr>
              <a:t>LONG-LAMB</a:t>
            </a:r>
          </a:p>
        </p:txBody>
      </p:sp>
      <p:sp>
        <p:nvSpPr>
          <p:cNvPr id="3" name="Picture-3-4-backing">
            <a:extLst xmlns:a="http://schemas.openxmlformats.org/drawingml/2006/main">
              <a:ext uri="{FF2B5EF4-FFF2-40B4-BE49-F238E27FC236}">
                <a16:creationId xmlns:a16="http://schemas.microsoft.com/office/drawing/2014/main" id="{11F5361A-AAA7-4C7B-A744-284ADDA26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1376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pic>
        <p:nvPicPr>
          <p:cNvPr id="9" name="Picture-3-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1a4e150cd74c1d"/>
          <a:srcRect xmlns:a="http://schemas.openxmlformats.org/drawingml/2006/main" l="22173" t="0" r="221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/>
          </a:prstGeom>
        </p:spPr>
      </p:pic>
      <p:sp>
        <p:nvSpPr>
          <p:cNvPr id="5" name="Google-Shape-534-p58-5">
            <a:extLst xmlns:a="http://schemas.openxmlformats.org/drawingml/2006/main">
              <a:ext uri="{FF2B5EF4-FFF2-40B4-BE49-F238E27FC236}">
                <a16:creationId xmlns:a16="http://schemas.microsoft.com/office/drawing/2014/main" id="{723B9764-0015-4711-AA5C-7653EECD7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Business performance is strong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£15.65m revenue, resilient margins and a sharp June rebound
January 2025 - June 2026</a:t>
            </a:r>
          </a:p>
        </p:txBody>
      </p:sp>
    </p:spTree>
    <p:extLst>
      <p:ext uri="{BB962C8B-B14F-4D97-AF65-F5344CB8AC3E}">
        <p14:creationId xmlns:p14="http://schemas.microsoft.com/office/powerpoint/2010/main" val="133823285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ounded-Rectangle-5-1">
            <a:extLst xmlns:a="http://schemas.openxmlformats.org/drawingml/2006/main">
              <a:ext uri="{FF2B5EF4-FFF2-40B4-BE49-F238E27FC236}">
                <a16:creationId xmlns:a16="http://schemas.microsoft.com/office/drawing/2014/main" id="{2CFE231D-663C-4B0F-A414-31DD9B01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EAF1F5"/>
          </a:solidFill>
        </p:spPr>
      </p:sp>
      <p:sp>
        <p:nvSpPr>
          <p:cNvPr id="2" name="Rounded-Rectangle-6-2">
            <a:extLst xmlns:a="http://schemas.openxmlformats.org/drawingml/2006/main">
              <a:ext uri="{FF2B5EF4-FFF2-40B4-BE49-F238E27FC236}">
                <a16:creationId xmlns:a16="http://schemas.microsoft.com/office/drawing/2014/main" id="{335292F3-16FC-4FA2-AF3C-48985B60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82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EAF1F5"/>
          </a:solidFill>
        </p:spPr>
      </p:sp>
      <p:sp>
        <p:nvSpPr>
          <p:cNvPr id="3" name="Rounded-Rectangle-7-3">
            <a:extLst xmlns:a="http://schemas.openxmlformats.org/drawingml/2006/main">
              <a:ext uri="{FF2B5EF4-FFF2-40B4-BE49-F238E27FC236}">
                <a16:creationId xmlns:a16="http://schemas.microsoft.com/office/drawing/2014/main" id="{CD7C4482-9A33-4CF6-AA9F-65256FE15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EAF1F5"/>
          </a:solidFill>
        </p:spPr>
      </p:sp>
      <p:sp>
        <p:nvSpPr>
          <p:cNvPr id="4" name="Slide-Number-Placeholder-1-4">
            <a:extLst xmlns:a="http://schemas.openxmlformats.org/drawingml/2006/main">
              <a:ext uri="{FF2B5EF4-FFF2-40B4-BE49-F238E27FC236}">
                <a16:creationId xmlns:a16="http://schemas.microsoft.com/office/drawing/2014/main" id="{1143A6F6-D1ED-4B24-81FF-4C2BA115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5" name="Title-2-5">
            <a:extLst xmlns:a="http://schemas.openxmlformats.org/drawingml/2006/main">
              <a:ext uri="{FF2B5EF4-FFF2-40B4-BE49-F238E27FC236}">
                <a16:creationId xmlns:a16="http://schemas.microsoft.com/office/drawing/2014/main" id="{D4F0DF23-0ECA-44DD-8FCF-074C6197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B1E31"/>
                </a:solidFill>
                <a:latin typeface="Helvetica Neue"/>
                <a:ea typeface="Helvetica Neue"/>
                <a:cs typeface="Helvetica Neue"/>
              </a:rPr>
              <a:t>The business converts scale into durable value</a:t>
            </a:r>
          </a:p>
        </p:txBody>
      </p:sp>
      <p:sp>
        <p:nvSpPr>
          <p:cNvPr id="6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4075B646-4A08-4F43-A9D9-F1A44FF91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Revenue</a:t>
            </a:r>
          </a:p>
        </p:txBody>
      </p:sp>
      <p:sp>
        <p:nvSpPr>
          <p:cNvPr id="7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4EBE7F8D-20BD-42B4-8167-1B9171DE5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1830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Customer satisfaction</a:t>
            </a:r>
          </a:p>
        </p:txBody>
      </p:sp>
      <p:sp>
        <p:nvSpPr>
          <p:cNvPr id="8" name="Content-Placeholder-11-8">
            <a:extLst xmlns:a="http://schemas.openxmlformats.org/drawingml/2006/main">
              <a:ext uri="{FF2B5EF4-FFF2-40B4-BE49-F238E27FC236}">
                <a16:creationId xmlns:a16="http://schemas.microsoft.com/office/drawing/2014/main" id="{E7E787C9-FF24-40E4-A756-12F8F7A6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24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Gross margin</a:t>
            </a:r>
          </a:p>
        </p:txBody>
      </p:sp>
      <p:sp>
        <p:nvSpPr>
          <p:cNvPr id="9" name="Content-Placeholder-9-9">
            <a:extLst xmlns:a="http://schemas.openxmlformats.org/drawingml/2006/main">
              <a:ext uri="{FF2B5EF4-FFF2-40B4-BE49-F238E27FC236}">
                <a16:creationId xmlns:a16="http://schemas.microsoft.com/office/drawing/2014/main" id="{9848E398-83CC-432B-A3C3-ABE2E79D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0F7F79"/>
                </a:solidFill>
                <a:latin typeface="Helvetica Neue"/>
                <a:ea typeface="Helvetica Neue"/>
                <a:cs typeface="Helvetica Neue"/>
              </a:rPr>
              <a:t>£15.65m</a:t>
            </a:r>
          </a:p>
        </p:txBody>
      </p:sp>
      <p:sp>
        <p:nvSpPr>
          <p:cNvPr id="10" name="Content-Placeholder-9-10">
            <a:extLst xmlns:a="http://schemas.openxmlformats.org/drawingml/2006/main">
              <a:ext uri="{FF2B5EF4-FFF2-40B4-BE49-F238E27FC236}">
                <a16:creationId xmlns:a16="http://schemas.microsoft.com/office/drawing/2014/main" id="{173D1DA1-8493-44F4-8C99-606D8E0F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2958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0F7F79"/>
                </a:solidFill>
                <a:latin typeface="Helvetica Neue"/>
                <a:ea typeface="Helvetica Neue"/>
                <a:cs typeface="Helvetica Neue"/>
              </a:rPr>
              <a:t>62.5%</a:t>
            </a:r>
          </a:p>
        </p:txBody>
      </p:sp>
      <p:sp>
        <p:nvSpPr>
          <p:cNvPr id="11" name="Content-Placeholder-9-11">
            <a:extLst xmlns:a="http://schemas.openxmlformats.org/drawingml/2006/main">
              <a:ext uri="{FF2B5EF4-FFF2-40B4-BE49-F238E27FC236}">
                <a16:creationId xmlns:a16="http://schemas.microsoft.com/office/drawing/2014/main" id="{08CAACBD-5761-43E6-9336-57489C2C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40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0F7F79"/>
                </a:solidFill>
                <a:latin typeface="Helvetica Neue"/>
                <a:ea typeface="Helvetica Neue"/>
                <a:cs typeface="Helvetica Neue"/>
              </a:rPr>
              <a:t>4.24 / 5</a:t>
            </a:r>
          </a:p>
        </p:txBody>
      </p:sp>
      <p:sp>
        <p:nvSpPr>
          <p:cNvPr id="12" name="Content-Placeholder-15-12">
            <a:extLst xmlns:a="http://schemas.openxmlformats.org/drawingml/2006/main">
              <a:ext uri="{FF2B5EF4-FFF2-40B4-BE49-F238E27FC236}">
                <a16:creationId xmlns:a16="http://schemas.microsoft.com/office/drawing/2014/main" id="{129BB407-8F4A-40B9-811D-63636ECD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138333"/>
            <a:ext cx="11404568" cy="15994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Performance snapshot</a:t>
            </a:r>
          </a:p>
          <a:p xmlns:a="http://schemas.openxmlformats.org/drawingml/2006/main">
            <a:pPr algn="l"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Across 1,828 transactions and 120 customers, Long-Lamb has built meaningful scale while maintaining high profitability and customer satisfaction.</a:t>
            </a:r>
          </a:p>
        </p:txBody>
      </p:sp>
    </p:spTree>
    <p:extLst>
      <p:ext uri="{BB962C8B-B14F-4D97-AF65-F5344CB8AC3E}">
        <p14:creationId xmlns:p14="http://schemas.microsoft.com/office/powerpoint/2010/main" val="171891455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3D5C0010-2183-4C66-A9AF-470712BDE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1FCAB33C-F777-422E-B586-E041F0D7F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B1E31"/>
                </a:solidFill>
                <a:latin typeface="Helvetica Neue"/>
                <a:ea typeface="Helvetica Neue"/>
                <a:cs typeface="Helvetica Neue"/>
              </a:rPr>
              <a:t>June restores momentum after a softer start</a:t>
            </a:r>
          </a:p>
        </p:txBody>
      </p:sp>
      <p:sp>
        <p:nvSpPr>
          <p:cNvPr id="3" name="Rounded-Rectangle-36-4">
            <a:extLst xmlns:a="http://schemas.openxmlformats.org/drawingml/2006/main">
              <a:ext uri="{FF2B5EF4-FFF2-40B4-BE49-F238E27FC236}">
                <a16:creationId xmlns:a16="http://schemas.microsoft.com/office/drawing/2014/main" id="{DE79FA23-3726-4E30-8B44-7691FC7A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2022" y="3360039"/>
            <a:ext cx="2581942" cy="2656523"/>
          </a:xfrm>
          <a:prstGeom xmlns:a="http://schemas.openxmlformats.org/drawingml/2006/main" prst="roundRect">
            <a:avLst>
              <a:gd name="adj" fmla="val 2951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Content-Placeholder-9-5">
            <a:extLst xmlns:a="http://schemas.openxmlformats.org/drawingml/2006/main">
              <a:ext uri="{FF2B5EF4-FFF2-40B4-BE49-F238E27FC236}">
                <a16:creationId xmlns:a16="http://schemas.microsoft.com/office/drawing/2014/main" id="{1A8F9748-A1FB-4733-A77A-4961D54B5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9385" y="3579971"/>
            <a:ext cx="2133314" cy="11558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+33.2%</a:t>
            </a:r>
          </a:p>
        </p:txBody>
      </p:sp>
      <p:sp>
        <p:nvSpPr>
          <p:cNvPr id="5" name="Content-Placeholder-15-6">
            <a:extLst xmlns:a="http://schemas.openxmlformats.org/drawingml/2006/main">
              <a:ext uri="{FF2B5EF4-FFF2-40B4-BE49-F238E27FC236}">
                <a16:creationId xmlns:a16="http://schemas.microsoft.com/office/drawing/2014/main" id="{BCD3EBE3-14F4-4A73-8827-0884A5AF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65" y="5068253"/>
            <a:ext cx="2066735" cy="61598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vs May 2026</a:t>
            </a:r>
          </a:p>
        </p:txBody>
      </p:sp>
      <p:sp>
        <p:nvSpPr>
          <p:cNvPr id="6" name="Rounded-Rectangle-39-7">
            <a:extLst xmlns:a="http://schemas.openxmlformats.org/drawingml/2006/main">
              <a:ext uri="{FF2B5EF4-FFF2-40B4-BE49-F238E27FC236}">
                <a16:creationId xmlns:a16="http://schemas.microsoft.com/office/drawing/2014/main" id="{20CB7296-42EE-4359-B390-F6139346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4201" y="3360039"/>
            <a:ext cx="2581942" cy="2656523"/>
          </a:xfrm>
          <a:prstGeom xmlns:a="http://schemas.openxmlformats.org/drawingml/2006/main" prst="roundRect">
            <a:avLst>
              <a:gd name="adj" fmla="val 2951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7" name="Content-Placeholder-9-8">
            <a:extLst xmlns:a="http://schemas.openxmlformats.org/drawingml/2006/main">
              <a:ext uri="{FF2B5EF4-FFF2-40B4-BE49-F238E27FC236}">
                <a16:creationId xmlns:a16="http://schemas.microsoft.com/office/drawing/2014/main" id="{8DFEA46B-DD02-4050-852E-A179DA93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1564" y="3579971"/>
            <a:ext cx="2133314" cy="11558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£1.11m</a:t>
            </a:r>
          </a:p>
        </p:txBody>
      </p:sp>
      <p:sp>
        <p:nvSpPr>
          <p:cNvPr id="8" name="Content-Placeholder-15-9">
            <a:extLst xmlns:a="http://schemas.openxmlformats.org/drawingml/2006/main">
              <a:ext uri="{FF2B5EF4-FFF2-40B4-BE49-F238E27FC236}">
                <a16:creationId xmlns:a16="http://schemas.microsoft.com/office/drawing/2014/main" id="{56224D5E-907E-470A-843B-9C48D932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8143" y="5068253"/>
            <a:ext cx="2066735" cy="61598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June revenue</a:t>
            </a:r>
          </a:p>
        </p:txBody>
      </p:sp>
      <p:sp>
        <p:nvSpPr>
          <p:cNvPr id="9" name="Content-Placeholder-2-10">
            <a:extLst xmlns:a="http://schemas.openxmlformats.org/drawingml/2006/main">
              <a:ext uri="{FF2B5EF4-FFF2-40B4-BE49-F238E27FC236}">
                <a16:creationId xmlns:a16="http://schemas.microsoft.com/office/drawing/2014/main" id="{CC9A4E87-C060-4CFD-B809-ADCB8B6D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068" y="1955578"/>
            <a:ext cx="5539835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H1 revenue is 3.2% below H1 2025, but June closed with the strongest monthly result of 2026.</a:t>
            </a:r>
          </a:p>
        </p:txBody>
      </p:sp>
      <p:graphicFrame>
        <p:nvGraphicFramePr>
          <p:cNvPr id="20" name="Chart"/>
          <p:cNvGraphicFramePr/>
          <p:nvPr/>
        </p:nvGraphicFramePr>
        <p:xfrm>
          <a:off xmlns:a="http://schemas.openxmlformats.org/drawingml/2006/main" x="385858" y="1254728"/>
          <a:ext xmlns:a="http://schemas.openxmlformats.org/drawingml/2006/main" cx="5534216" cy="5024533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81dfc7fe1bc41dc"/>
          </a:graphicData>
        </a:graphic>
      </p:graphicFrame>
    </p:spTree>
    <p:extLst>
      <p:ext uri="{BB962C8B-B14F-4D97-AF65-F5344CB8AC3E}">
        <p14:creationId xmlns:p14="http://schemas.microsoft.com/office/powerpoint/2010/main" val="90014776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37A7D6D8-619E-4646-B79C-CBE8B205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B305F066-9060-4DBD-85BE-599F4EE6F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B1E31"/>
                </a:solidFill>
                <a:latin typeface="Helvetica Neue"/>
                <a:ea typeface="Helvetica Neue"/>
                <a:cs typeface="Helvetica Neue"/>
              </a:rPr>
              <a:t>Growth is broad across all five regions</a:t>
            </a:r>
          </a:p>
        </p:txBody>
      </p:sp>
      <p:sp>
        <p:nvSpPr>
          <p:cNvPr id="3" name="Rounded-Rectangle-6-4">
            <a:extLst xmlns:a="http://schemas.openxmlformats.org/drawingml/2006/main">
              <a:ext uri="{FF2B5EF4-FFF2-40B4-BE49-F238E27FC236}">
                <a16:creationId xmlns:a16="http://schemas.microsoft.com/office/drawing/2014/main" id="{6041E87C-FFF3-4AB2-86CA-1DAC1925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4402" y="2369820"/>
            <a:ext cx="553393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Content-Placeholder-10-5">
            <a:extLst xmlns:a="http://schemas.openxmlformats.org/drawingml/2006/main">
              <a:ext uri="{FF2B5EF4-FFF2-40B4-BE49-F238E27FC236}">
                <a16:creationId xmlns:a16="http://schemas.microsoft.com/office/drawing/2014/main" id="{42A6EE17-B44E-4B2F-851C-A2878DAE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1677" y="2664809"/>
            <a:ext cx="4986909" cy="1048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66.4% South West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Highest regional gross margin.</a:t>
            </a:r>
          </a:p>
        </p:txBody>
      </p:sp>
      <p:sp>
        <p:nvSpPr>
          <p:cNvPr id="5" name="Rounded-Rectangle-8-6">
            <a:extLst xmlns:a="http://schemas.openxmlformats.org/drawingml/2006/main">
              <a:ext uri="{FF2B5EF4-FFF2-40B4-BE49-F238E27FC236}">
                <a16:creationId xmlns:a16="http://schemas.microsoft.com/office/drawing/2014/main" id="{2DABA2A1-8EB4-4700-9473-A951F579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4402" y="393668"/>
            <a:ext cx="553393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6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1C5E6315-F3B9-441C-AAFB-0AE79C319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1677" y="688658"/>
            <a:ext cx="4986909" cy="1048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£4.09m Midlands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Largest regional revenue contribution.</a:t>
            </a:r>
          </a:p>
        </p:txBody>
      </p:sp>
      <p:sp>
        <p:nvSpPr>
          <p:cNvPr id="7" name="Rounded-Rectangle-1-8">
            <a:extLst xmlns:a="http://schemas.openxmlformats.org/drawingml/2006/main">
              <a:ext uri="{FF2B5EF4-FFF2-40B4-BE49-F238E27FC236}">
                <a16:creationId xmlns:a16="http://schemas.microsoft.com/office/drawing/2014/main" id="{074821C6-BE39-4CFE-A459-58E815DB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4402" y="4381500"/>
            <a:ext cx="553393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8" name="Content-Placeholder-10-9">
            <a:extLst xmlns:a="http://schemas.openxmlformats.org/drawingml/2006/main">
              <a:ext uri="{FF2B5EF4-FFF2-40B4-BE49-F238E27FC236}">
                <a16:creationId xmlns:a16="http://schemas.microsoft.com/office/drawing/2014/main" id="{7B170160-741A-407C-A1D3-487CC2D2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1677" y="4676489"/>
            <a:ext cx="4986909" cy="1048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95547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£2.23m+ every region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 broad base reduces dependence on one market.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mlns:a="http://schemas.openxmlformats.org/drawingml/2006/main" x="408718" y="1054132"/>
          <a:ext xmlns:a="http://schemas.openxmlformats.org/drawingml/2006/main" cx="5124164" cy="545201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e6abe616c5b43e8"/>
          </a:graphicData>
        </a:graphic>
      </p:graphicFrame>
    </p:spTree>
    <p:extLst>
      <p:ext uri="{BB962C8B-B14F-4D97-AF65-F5344CB8AC3E}">
        <p14:creationId xmlns:p14="http://schemas.microsoft.com/office/powerpoint/2010/main" val="186132415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F877047E-A710-4012-BCC7-0D5710FA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FF6D804C-E50B-455F-92F8-0748872E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B1E31"/>
                </a:solidFill>
                <a:latin typeface="Helvetica Neue"/>
                <a:ea typeface="Helvetica Neue"/>
                <a:cs typeface="Helvetica Neue"/>
              </a:rPr>
              <a:t>Software lifts portfolio profitability</a:t>
            </a:r>
          </a:p>
        </p:txBody>
      </p:sp>
      <p:sp>
        <p:nvSpPr>
          <p:cNvPr id="3" name="Picture-3-4-backing">
            <a:extLst xmlns:a="http://schemas.openxmlformats.org/drawingml/2006/main">
              <a:ext uri="{FF2B5EF4-FFF2-40B4-BE49-F238E27FC236}">
                <a16:creationId xmlns:a16="http://schemas.microsoft.com/office/drawing/2014/main" id="{2F9FF633-FA3E-47C4-910F-65063C26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1376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pic>
        <p:nvPicPr>
          <p:cNvPr id="9" name="Picture-3-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2486457c7a4f53"/>
          <a:srcRect xmlns:a="http://schemas.openxmlformats.org/drawingml/2006/main" l="556" t="0" r="55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/>
          </a:prstGeom>
        </p:spPr>
      </p:pic>
      <p:sp>
        <p:nvSpPr>
          <p:cNvPr id="5" name="Google-Shape-534-p58-5">
            <a:extLst xmlns:a="http://schemas.openxmlformats.org/drawingml/2006/main">
              <a:ext uri="{FF2B5EF4-FFF2-40B4-BE49-F238E27FC236}">
                <a16:creationId xmlns:a16="http://schemas.microsoft.com/office/drawing/2014/main" id="{D5A38D08-CC3C-435D-9581-DCE72381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79.9% software margin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£7.58m services revenue anchors scale.
79.5% add-on margin adds efficient expansion.
The portfolio pairs high-value services with high-margin recurring-style products.</a:t>
            </a:r>
          </a:p>
        </p:txBody>
      </p:sp>
    </p:spTree>
    <p:extLst>
      <p:ext uri="{BB962C8B-B14F-4D97-AF65-F5344CB8AC3E}">
        <p14:creationId xmlns:p14="http://schemas.microsoft.com/office/powerpoint/2010/main" val="10612114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8DBDABCA-CD60-490E-BAED-DCF3CD8F7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9CA1D0B2-25A8-48C3-8626-5DA5D7A5F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B1E31"/>
                </a:solidFill>
                <a:latin typeface="Helvetica Neue"/>
                <a:ea typeface="Helvetica Neue"/>
                <a:cs typeface="Helvetica Neue"/>
              </a:rPr>
              <a:t>Customers and channels spread risk</a:t>
            </a:r>
          </a:p>
        </p:txBody>
      </p:sp>
      <p:sp>
        <p:nvSpPr>
          <p:cNvPr id="3" name="Picture-3-4-backing">
            <a:extLst xmlns:a="http://schemas.openxmlformats.org/drawingml/2006/main">
              <a:ext uri="{FF2B5EF4-FFF2-40B4-BE49-F238E27FC236}">
                <a16:creationId xmlns:a16="http://schemas.microsoft.com/office/drawing/2014/main" id="{ACB46713-4F07-48EF-BB71-9ADAC7934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1376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pic>
        <p:nvPicPr>
          <p:cNvPr id="9" name="Picture-3-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947f968214025"/>
          <a:srcRect xmlns:a="http://schemas.openxmlformats.org/drawingml/2006/main" l="556" t="0" r="55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/>
          </a:prstGeom>
        </p:spPr>
      </p:pic>
      <p:sp>
        <p:nvSpPr>
          <p:cNvPr id="5" name="Google-Shape-534-p58-5">
            <a:extLst xmlns:a="http://schemas.openxmlformats.org/drawingml/2006/main">
              <a:ext uri="{FF2B5EF4-FFF2-40B4-BE49-F238E27FC236}">
                <a16:creationId xmlns:a16="http://schemas.microsoft.com/office/drawing/2014/main" id="{D31F3FAC-EA47-4739-9E3B-8D98809D8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48.3% via Direct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64.4% partner-channel margin.
Top 10 customers contribute 31.2% of revenue.
Four sales channels and 120 customers create a balanced commercial base.</a:t>
            </a:r>
          </a:p>
        </p:txBody>
      </p:sp>
    </p:spTree>
    <p:extLst>
      <p:ext uri="{BB962C8B-B14F-4D97-AF65-F5344CB8AC3E}">
        <p14:creationId xmlns:p14="http://schemas.microsoft.com/office/powerpoint/2010/main" val="114190652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2E13D641-CD25-48E4-B724-F7065B5D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7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58DE4FAB-54A3-4EB3-97F9-A799BB4B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B1E31"/>
                </a:solidFill>
                <a:latin typeface="Helvetica Neue"/>
                <a:ea typeface="Helvetica Neue"/>
                <a:cs typeface="Helvetica Neue"/>
              </a:rPr>
              <a:t>Top performers prove scalability</a:t>
            </a:r>
          </a:p>
        </p:txBody>
      </p:sp>
      <p:sp>
        <p:nvSpPr>
          <p:cNvPr id="3" name="Picture-3-4-backing">
            <a:extLst xmlns:a="http://schemas.openxmlformats.org/drawingml/2006/main">
              <a:ext uri="{FF2B5EF4-FFF2-40B4-BE49-F238E27FC236}">
                <a16:creationId xmlns:a16="http://schemas.microsoft.com/office/drawing/2014/main" id="{052EA48C-0637-4D6B-B14A-221F82A0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1376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pic>
        <p:nvPicPr>
          <p:cNvPr id="9" name="Picture-3-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a5af9badd64ee8"/>
          <a:srcRect xmlns:a="http://schemas.openxmlformats.org/drawingml/2006/main" l="556" t="0" r="55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/>
          </a:prstGeom>
        </p:spPr>
      </p:pic>
      <p:sp>
        <p:nvSpPr>
          <p:cNvPr id="5" name="Google-Shape-534-p58-5">
            <a:extLst xmlns:a="http://schemas.openxmlformats.org/drawingml/2006/main">
              <a:ext uri="{FF2B5EF4-FFF2-40B4-BE49-F238E27FC236}">
                <a16:creationId xmlns:a16="http://schemas.microsoft.com/office/drawing/2014/main" id="{CA0E9C3B-2799-47D9-88E5-C8334D7BB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Mr Declan Todd: £1.07m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127% target attainment for the leading seller.
7 of 24 people are already above target.
Replicating the top cohort's deal discipline is the clearest near-term upside.</a:t>
            </a:r>
          </a:p>
        </p:txBody>
      </p:sp>
    </p:spTree>
    <p:extLst>
      <p:ext uri="{BB962C8B-B14F-4D97-AF65-F5344CB8AC3E}">
        <p14:creationId xmlns:p14="http://schemas.microsoft.com/office/powerpoint/2010/main" val="141683972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047C0D89-78DF-4C2A-98EB-6EA0CEE4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8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E88EE3D4-FF5A-44F7-A2BD-5CDECA46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B1E31"/>
                </a:solidFill>
                <a:latin typeface="Helvetica Neue"/>
                <a:ea typeface="Helvetica Neue"/>
                <a:cs typeface="Helvetica Neue"/>
              </a:rPr>
              <a:t>Strong today, with clear upside</a:t>
            </a:r>
          </a:p>
        </p:txBody>
      </p:sp>
      <p:sp>
        <p:nvSpPr>
          <p:cNvPr id="3" name="Picture-3-4-backing">
            <a:extLst xmlns:a="http://schemas.openxmlformats.org/drawingml/2006/main">
              <a:ext uri="{FF2B5EF4-FFF2-40B4-BE49-F238E27FC236}">
                <a16:creationId xmlns:a16="http://schemas.microsoft.com/office/drawing/2014/main" id="{193AD55C-F6F5-4CB4-8019-E86FAF34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1376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pic>
        <p:nvPicPr>
          <p:cNvPr id="9" name="Picture-3-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f27ae5403743e1"/>
          <a:srcRect xmlns:a="http://schemas.openxmlformats.org/drawingml/2006/main" l="556" t="0" r="55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/>
          </a:prstGeom>
        </p:spPr>
      </p:pic>
      <p:sp>
        <p:nvSpPr>
          <p:cNvPr id="5" name="Google-Shape-534-p58-5">
            <a:extLst xmlns:a="http://schemas.openxmlformats.org/drawingml/2006/main">
              <a:ext uri="{FF2B5EF4-FFF2-40B4-BE49-F238E27FC236}">
                <a16:creationId xmlns:a16="http://schemas.microsoft.com/office/drawing/2014/main" id="{36779156-489F-4F0E-AB37-33E61E9A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Protect. Scale. Replicate.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Protect the 62.5% gross margin while the mix evolves.
Scale partner and software motions that combine reach with high margin.
Replicate the top-performer playbook to lift target attainment across the team.</a:t>
            </a:r>
          </a:p>
        </p:txBody>
      </p:sp>
    </p:spTree>
    <p:extLst>
      <p:ext uri="{BB962C8B-B14F-4D97-AF65-F5344CB8AC3E}">
        <p14:creationId xmlns:p14="http://schemas.microsoft.com/office/powerpoint/2010/main" val="9237095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2026-07-26T10:12:32.7690000Z</dcterms:created>
  <dcterms:modified xsi:type="dcterms:W3CDTF">2026-07-26T10:12:32.7690000Z</dcterms:modified>
</coreProperties>
</file>